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9" r:id="rId3"/>
    <p:sldId id="257" r:id="rId4"/>
    <p:sldId id="258" r:id="rId5"/>
    <p:sldId id="259" r:id="rId6"/>
    <p:sldId id="273" r:id="rId7"/>
    <p:sldId id="260" r:id="rId8"/>
    <p:sldId id="280" r:id="rId9"/>
    <p:sldId id="261" r:id="rId10"/>
    <p:sldId id="262" r:id="rId11"/>
    <p:sldId id="287" r:id="rId12"/>
    <p:sldId id="263" r:id="rId13"/>
    <p:sldId id="264" r:id="rId14"/>
    <p:sldId id="265" r:id="rId15"/>
    <p:sldId id="266" r:id="rId16"/>
    <p:sldId id="288" r:id="rId17"/>
    <p:sldId id="272" r:id="rId18"/>
    <p:sldId id="286" r:id="rId19"/>
    <p:sldId id="289" r:id="rId20"/>
    <p:sldId id="267" r:id="rId21"/>
    <p:sldId id="283" r:id="rId22"/>
    <p:sldId id="284" r:id="rId23"/>
    <p:sldId id="285" r:id="rId24"/>
    <p:sldId id="268" r:id="rId25"/>
    <p:sldId id="269" r:id="rId26"/>
    <p:sldId id="270" r:id="rId27"/>
    <p:sldId id="271" r:id="rId28"/>
    <p:sldId id="282" r:id="rId29"/>
    <p:sldId id="274" r:id="rId30"/>
    <p:sldId id="275" r:id="rId31"/>
    <p:sldId id="276" r:id="rId32"/>
    <p:sldId id="277" r:id="rId33"/>
    <p:sldId id="27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9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heme" Target="theme/theme1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E960FD-80E0-0E45-B9E6-D65CB2128BB4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21907D-DC51-9C40-91AF-6521F00506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3" Type="http://schemas.openxmlformats.org/officeDocument/2006/relationships/hyperlink" Target="http://www.youtube.com/watch?v=1XPHL4Q86t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3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yXKbd5IDzU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cuXs4Zyro0" TargetMode="Externa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Setting the Stage:</a:t>
            </a:r>
            <a:br>
              <a:rPr lang="en-US" dirty="0" smtClean="0"/>
            </a:br>
            <a:r>
              <a:rPr lang="en-US" dirty="0" smtClean="0"/>
              <a:t>Turn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 Revolution and Imperialism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Industrialization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Spreads to U.S., Germany, France </a:t>
            </a:r>
          </a:p>
          <a:p>
            <a:r>
              <a:rPr lang="en-US" dirty="0" smtClean="0"/>
              <a:t>Gap between industrialized and </a:t>
            </a:r>
            <a:r>
              <a:rPr lang="en-US" dirty="0" err="1" smtClean="0"/>
              <a:t>nonindustrialized</a:t>
            </a:r>
            <a:r>
              <a:rPr lang="en-US" dirty="0" smtClean="0"/>
              <a:t> countries leads to imperialism  </a:t>
            </a:r>
          </a:p>
          <a:p>
            <a:pPr lvl="1"/>
            <a:r>
              <a:rPr lang="en-US" dirty="0" smtClean="0"/>
              <a:t>Need for raw materials</a:t>
            </a:r>
          </a:p>
          <a:p>
            <a:pPr lvl="1"/>
            <a:r>
              <a:rPr lang="en-US" dirty="0" smtClean="0"/>
              <a:t>Potential markets for products</a:t>
            </a:r>
          </a:p>
          <a:p>
            <a:r>
              <a:rPr lang="en-US" dirty="0" smtClean="0"/>
              <a:t>Long-term: </a:t>
            </a:r>
          </a:p>
          <a:p>
            <a:pPr lvl="1"/>
            <a:r>
              <a:rPr lang="en-US" dirty="0" smtClean="0"/>
              <a:t>Longer </a:t>
            </a:r>
            <a:r>
              <a:rPr lang="en-US" dirty="0" err="1" smtClean="0"/>
              <a:t>lifespans</a:t>
            </a:r>
            <a:r>
              <a:rPr lang="en-US" dirty="0" smtClean="0"/>
              <a:t>, better health, greater wealth in industrialized nations </a:t>
            </a:r>
          </a:p>
          <a:p>
            <a:pPr lvl="1"/>
            <a:r>
              <a:rPr lang="en-US" dirty="0" smtClean="0"/>
              <a:t>Growth of a middle class leads to increased participation in democracy and social reforms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 </a:t>
            </a:r>
            <a:endParaRPr lang="en-US" dirty="0"/>
          </a:p>
        </p:txBody>
      </p:sp>
      <p:pic>
        <p:nvPicPr>
          <p:cNvPr id="5" name="Content Placeholder 4" descr="life-expectancy-ma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4272" y="4070048"/>
            <a:ext cx="5389563" cy="2506147"/>
          </a:xfrm>
        </p:spPr>
      </p:pic>
      <p:pic>
        <p:nvPicPr>
          <p:cNvPr id="7" name="Picture 6" descr="Developing_world_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272" y="1613646"/>
            <a:ext cx="5296738" cy="24564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5" y="1613646"/>
            <a:ext cx="5692776" cy="4512517"/>
          </a:xfrm>
        </p:spPr>
        <p:txBody>
          <a:bodyPr/>
          <a:lstStyle/>
          <a:p>
            <a:r>
              <a:rPr lang="en-US" dirty="0" smtClean="0"/>
              <a:t>Laissez-faire: Free market unregulated by government</a:t>
            </a:r>
          </a:p>
          <a:p>
            <a:r>
              <a:rPr lang="en-US" dirty="0" smtClean="0"/>
              <a:t>Adam Smith, Wealth of Nations</a:t>
            </a:r>
          </a:p>
          <a:p>
            <a:pPr lvl="1"/>
            <a:r>
              <a:rPr lang="en-US" dirty="0" smtClean="0"/>
              <a:t>Self-interest, competition, supply &amp; demand</a:t>
            </a:r>
          </a:p>
          <a:p>
            <a:r>
              <a:rPr lang="en-US" dirty="0" smtClean="0"/>
              <a:t>Capitalism: Economic system</a:t>
            </a:r>
          </a:p>
          <a:p>
            <a:pPr lvl="1"/>
            <a:r>
              <a:rPr lang="en-US" dirty="0" smtClean="0"/>
              <a:t>Factors of production privately owned and used to make a profit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200px-AdamSmi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981200"/>
            <a:ext cx="2094733" cy="3121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Critiques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613646"/>
            <a:ext cx="4475163" cy="4830763"/>
          </a:xfrm>
        </p:spPr>
        <p:txBody>
          <a:bodyPr/>
          <a:lstStyle/>
          <a:p>
            <a:r>
              <a:rPr lang="en-US" dirty="0" smtClean="0"/>
              <a:t>Utilitarianism (Jeremy Bentham): Greatest good for greatest number of people</a:t>
            </a:r>
          </a:p>
          <a:p>
            <a:r>
              <a:rPr lang="en-US" dirty="0" smtClean="0"/>
              <a:t>Socialism: Factors of production owned by the public </a:t>
            </a:r>
          </a:p>
          <a:p>
            <a:r>
              <a:rPr lang="en-US" dirty="0" smtClean="0"/>
              <a:t>Marxism: Karl Marx </a:t>
            </a:r>
          </a:p>
          <a:p>
            <a:pPr lvl="1"/>
            <a:r>
              <a:rPr lang="en-US" dirty="0" smtClean="0"/>
              <a:t>The Communist Manifesto </a:t>
            </a:r>
          </a:p>
          <a:p>
            <a:pPr lvl="1"/>
            <a:r>
              <a:rPr lang="en-US" dirty="0" smtClean="0"/>
              <a:t>History of class warfare </a:t>
            </a:r>
          </a:p>
          <a:p>
            <a:pPr lvl="1"/>
            <a:r>
              <a:rPr lang="en-US" dirty="0" smtClean="0"/>
              <a:t>Goal of communism: Classless society </a:t>
            </a:r>
            <a:endParaRPr lang="en-US" dirty="0"/>
          </a:p>
        </p:txBody>
      </p:sp>
      <p:pic>
        <p:nvPicPr>
          <p:cNvPr id="4" name="Picture 3" descr="Karl-Mar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4" y="1801906"/>
            <a:ext cx="2423855" cy="341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Reforms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Unionization </a:t>
            </a:r>
          </a:p>
          <a:p>
            <a:pPr lvl="1"/>
            <a:r>
              <a:rPr lang="en-US" dirty="0" smtClean="0"/>
              <a:t>Collective bargaining </a:t>
            </a:r>
          </a:p>
          <a:p>
            <a:pPr lvl="1"/>
            <a:r>
              <a:rPr lang="en-US" dirty="0" smtClean="0"/>
              <a:t>Strikes </a:t>
            </a:r>
          </a:p>
          <a:p>
            <a:r>
              <a:rPr lang="en-US" dirty="0" smtClean="0"/>
              <a:t>Child labor laws </a:t>
            </a:r>
          </a:p>
          <a:p>
            <a:r>
              <a:rPr lang="en-US" dirty="0" smtClean="0"/>
              <a:t>Abolition of slavery</a:t>
            </a:r>
          </a:p>
          <a:p>
            <a:r>
              <a:rPr lang="en-US" dirty="0" smtClean="0"/>
              <a:t>Women’s rights </a:t>
            </a:r>
          </a:p>
          <a:p>
            <a:r>
              <a:rPr lang="en-US" dirty="0" smtClean="0"/>
              <a:t>Education </a:t>
            </a:r>
            <a:endParaRPr lang="en-US" dirty="0"/>
          </a:p>
        </p:txBody>
      </p:sp>
      <p:pic>
        <p:nvPicPr>
          <p:cNvPr id="4" name="Picture 3" descr="205277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2133600"/>
            <a:ext cx="4264326" cy="2990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Democratic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British Reform Bill (1832): Expanded male suffrage </a:t>
            </a:r>
          </a:p>
          <a:p>
            <a:r>
              <a:rPr lang="en-US" dirty="0" smtClean="0"/>
              <a:t>Chartist movement leads to universal male suffrage </a:t>
            </a:r>
          </a:p>
          <a:p>
            <a:r>
              <a:rPr lang="en-US" dirty="0" smtClean="0"/>
              <a:t>Self-rule:</a:t>
            </a:r>
          </a:p>
          <a:p>
            <a:pPr lvl="1"/>
            <a:r>
              <a:rPr lang="en-US" dirty="0" smtClean="0"/>
              <a:t>Dominion of Canada</a:t>
            </a:r>
          </a:p>
          <a:p>
            <a:pPr lvl="1"/>
            <a:r>
              <a:rPr lang="en-US" dirty="0" smtClean="0"/>
              <a:t>Commonwealth of Australia </a:t>
            </a:r>
          </a:p>
          <a:p>
            <a:pPr lvl="1"/>
            <a:r>
              <a:rPr lang="en-US" dirty="0" smtClean="0"/>
              <a:t>Irish home rule </a:t>
            </a:r>
          </a:p>
          <a:p>
            <a:pPr lvl="1"/>
            <a:r>
              <a:rPr lang="en-US" dirty="0" smtClean="0"/>
              <a:t>US Manifest Destiny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Irish Home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Easter, 1916:</a:t>
            </a:r>
          </a:p>
          <a:p>
            <a:pPr lvl="1">
              <a:buNone/>
            </a:pPr>
            <a:r>
              <a:rPr lang="en-US" dirty="0" smtClean="0"/>
              <a:t>Now and in time to be,</a:t>
            </a:r>
          </a:p>
          <a:p>
            <a:pPr lvl="1">
              <a:buNone/>
            </a:pPr>
            <a:r>
              <a:rPr lang="en-US" dirty="0" smtClean="0"/>
              <a:t>Wherever green is worn,</a:t>
            </a:r>
          </a:p>
          <a:p>
            <a:pPr lvl="1">
              <a:buNone/>
            </a:pPr>
            <a:r>
              <a:rPr lang="en-US" dirty="0" smtClean="0"/>
              <a:t>Are changed, changed utterly:</a:t>
            </a:r>
          </a:p>
          <a:p>
            <a:pPr lvl="1">
              <a:buNone/>
            </a:pPr>
            <a:r>
              <a:rPr lang="en-US" dirty="0" smtClean="0"/>
              <a:t>A terrible beauty is born.</a:t>
            </a:r>
          </a:p>
          <a:p>
            <a:pPr lvl="1">
              <a:buNone/>
            </a:pPr>
            <a:r>
              <a:rPr lang="en-US" dirty="0" smtClean="0"/>
              <a:t>--Yeats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 </a:t>
            </a:r>
            <a:endParaRPr lang="en-US" dirty="0"/>
          </a:p>
        </p:txBody>
      </p:sp>
      <p:pic>
        <p:nvPicPr>
          <p:cNvPr id="4" name="Content Placeholder 3" descr="devilfi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3344544"/>
            <a:ext cx="3108230" cy="3220504"/>
          </a:xfrm>
        </p:spPr>
      </p:pic>
      <p:sp>
        <p:nvSpPr>
          <p:cNvPr id="5" name="TextBox 4"/>
          <p:cNvSpPr txBox="1"/>
          <p:nvPr/>
        </p:nvSpPr>
        <p:spPr>
          <a:xfrm>
            <a:off x="1089024" y="1613646"/>
            <a:ext cx="727233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It was said that…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400" b="1" dirty="0" smtClean="0"/>
              <a:t>“The Sun Never Sets On the British Empire” 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What do you think this means?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7521_124266440946287_9463_n.jpg"/>
          <p:cNvPicPr>
            <a:picLocks noChangeAspect="1"/>
          </p:cNvPicPr>
          <p:nvPr/>
        </p:nvPicPr>
        <p:blipFill>
          <a:blip r:embed="rId2">
            <a:alphaModFix amt="39000"/>
            <a:lum/>
          </a:blip>
          <a:stretch>
            <a:fillRect/>
          </a:stretch>
        </p:blipFill>
        <p:spPr>
          <a:xfrm>
            <a:off x="2362200" y="1801906"/>
            <a:ext cx="4752976" cy="3564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Rule, Britannia!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4" y="1613646"/>
            <a:ext cx="7272339" cy="4324257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Rule Britannia!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Britannia rule the waves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Britons never, never, never shall be slaves.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Rule Britannia!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Britannia rule the waves.</a:t>
            </a:r>
          </a:p>
          <a:p>
            <a:pPr algn="ctr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/>
                </a:solidFill>
              </a:rPr>
              <a:t>Britons never, never, never shall be slaves.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5366638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http://www.youtube.com/watch?v=1XPHL4Q86t4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motives of the colonizers?</a:t>
            </a:r>
          </a:p>
          <a:p>
            <a:r>
              <a:rPr lang="en-US" dirty="0" smtClean="0"/>
              <a:t>How did the imperialists control and manage their colonies?</a:t>
            </a:r>
          </a:p>
          <a:p>
            <a:r>
              <a:rPr lang="en-US" dirty="0" smtClean="0"/>
              <a:t>What were the effects of imperialism?</a:t>
            </a:r>
          </a:p>
          <a:p>
            <a:r>
              <a:rPr lang="en-US" dirty="0" smtClean="0"/>
              <a:t>How did Japan end its isolation and begin to modernize?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study history? What tools do we use to study</a:t>
            </a:r>
            <a:r>
              <a:rPr lang="en-US" dirty="0" smtClean="0"/>
              <a:t> </a:t>
            </a:r>
            <a:r>
              <a:rPr lang="en-US" dirty="0" smtClean="0"/>
              <a:t>the past? </a:t>
            </a:r>
            <a:endParaRPr lang="en-US" dirty="0"/>
          </a:p>
        </p:txBody>
      </p:sp>
      <p:pic>
        <p:nvPicPr>
          <p:cNvPr id="4" name="Picture 3" descr="slo primary docu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619337"/>
            <a:ext cx="3646170" cy="3506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Scramble for Africa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Imperialism</a:t>
            </a:r>
            <a:r>
              <a:rPr lang="en-US" dirty="0" smtClean="0"/>
              <a:t>: Seizure of a country or territory by a stronger country </a:t>
            </a:r>
          </a:p>
          <a:p>
            <a:r>
              <a:rPr lang="en-US" dirty="0" smtClean="0"/>
              <a:t>Belgium takes the Congo (1880’s) </a:t>
            </a:r>
          </a:p>
          <a:p>
            <a:r>
              <a:rPr lang="en-US" dirty="0" smtClean="0"/>
              <a:t>Two Questions: Why? How? </a:t>
            </a:r>
          </a:p>
          <a:p>
            <a:pPr lvl="1"/>
            <a:r>
              <a:rPr lang="en-US" dirty="0" smtClean="0"/>
              <a:t>Racism, Social Darwinism</a:t>
            </a:r>
          </a:p>
          <a:p>
            <a:pPr lvl="1"/>
            <a:r>
              <a:rPr lang="en-US" dirty="0" smtClean="0"/>
              <a:t>Technological and medical advances </a:t>
            </a:r>
          </a:p>
          <a:p>
            <a:pPr lvl="1"/>
            <a:r>
              <a:rPr lang="en-US" dirty="0" smtClean="0"/>
              <a:t>Diversity of African groups  </a:t>
            </a:r>
          </a:p>
          <a:p>
            <a:r>
              <a:rPr lang="en-US" dirty="0" smtClean="0"/>
              <a:t>Berlin Conference (1884-85) </a:t>
            </a:r>
            <a:endParaRPr lang="en-US" dirty="0"/>
          </a:p>
        </p:txBody>
      </p:sp>
      <p:pic>
        <p:nvPicPr>
          <p:cNvPr id="4" name="Picture 3" descr="New-Imperialism-World-Histo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902" y="2895599"/>
            <a:ext cx="2494643" cy="3230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 Before and After</a:t>
            </a:r>
            <a:endParaRPr lang="en-US" dirty="0"/>
          </a:p>
        </p:txBody>
      </p:sp>
      <p:pic>
        <p:nvPicPr>
          <p:cNvPr id="4" name="Content Placeholder 3" descr="Africa-antes-de-la-particion-colonial-c-18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081" y="1613646"/>
            <a:ext cx="3654319" cy="4129380"/>
          </a:xfrm>
        </p:spPr>
      </p:pic>
      <p:pic>
        <p:nvPicPr>
          <p:cNvPr id="5" name="Picture 4" descr="afric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613646"/>
            <a:ext cx="4302737" cy="380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Berlin Conference Simulation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for choosing territory:</a:t>
            </a:r>
          </a:p>
          <a:p>
            <a:pPr lvl="1"/>
            <a:r>
              <a:rPr lang="en-US" dirty="0" smtClean="0"/>
              <a:t>1. Portugal  </a:t>
            </a:r>
          </a:p>
          <a:p>
            <a:pPr lvl="1"/>
            <a:r>
              <a:rPr lang="en-US" dirty="0" smtClean="0"/>
              <a:t>2. Spain </a:t>
            </a:r>
          </a:p>
          <a:p>
            <a:pPr lvl="1"/>
            <a:r>
              <a:rPr lang="en-US" dirty="0" smtClean="0"/>
              <a:t>3. Britain </a:t>
            </a:r>
          </a:p>
          <a:p>
            <a:pPr lvl="1"/>
            <a:r>
              <a:rPr lang="en-US" dirty="0" smtClean="0"/>
              <a:t>4. France </a:t>
            </a:r>
          </a:p>
          <a:p>
            <a:pPr lvl="1"/>
            <a:r>
              <a:rPr lang="en-US" dirty="0" smtClean="0"/>
              <a:t>5. Belgium </a:t>
            </a:r>
          </a:p>
          <a:p>
            <a:pPr lvl="1"/>
            <a:r>
              <a:rPr lang="en-US" dirty="0" smtClean="0"/>
              <a:t>6. Germany </a:t>
            </a:r>
          </a:p>
          <a:p>
            <a:pPr lvl="1"/>
            <a:r>
              <a:rPr lang="en-US" dirty="0" smtClean="0"/>
              <a:t>7. Italy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successful do you believe your country will be in achieving your goals at today’s Berlin Conference? Explain. </a:t>
            </a:r>
            <a:endParaRPr lang="en-US" dirty="0"/>
          </a:p>
        </p:txBody>
      </p:sp>
      <p:pic>
        <p:nvPicPr>
          <p:cNvPr id="4" name="Picture 3" descr="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678" y="3048000"/>
            <a:ext cx="4919109" cy="357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Zulus and British </a:t>
            </a:r>
          </a:p>
          <a:p>
            <a:r>
              <a:rPr lang="en-US" dirty="0" smtClean="0"/>
              <a:t>Boers, British, and Africans in South Africa</a:t>
            </a:r>
          </a:p>
          <a:p>
            <a:r>
              <a:rPr lang="en-US" dirty="0" smtClean="0"/>
              <a:t>Boer War: British won </a:t>
            </a:r>
          </a:p>
          <a:p>
            <a:r>
              <a:rPr lang="en-US" dirty="0" smtClean="0"/>
              <a:t>Limited control (British) vs. direct control (French) </a:t>
            </a:r>
          </a:p>
          <a:p>
            <a:r>
              <a:rPr lang="en-US" dirty="0" smtClean="0"/>
              <a:t>Legacy:</a:t>
            </a:r>
          </a:p>
          <a:p>
            <a:pPr lvl="1"/>
            <a:r>
              <a:rPr lang="en-US" dirty="0" smtClean="0"/>
              <a:t>Political divisions, artificial boundaries </a:t>
            </a:r>
          </a:p>
          <a:p>
            <a:pPr lvl="1"/>
            <a:r>
              <a:rPr lang="en-US" dirty="0" smtClean="0"/>
              <a:t>Breakdown of family, culture </a:t>
            </a:r>
          </a:p>
          <a:p>
            <a:pPr lvl="1"/>
            <a:r>
              <a:rPr lang="en-US" dirty="0" smtClean="0"/>
              <a:t>Loss of land, disease, deaths from rebellions</a:t>
            </a:r>
          </a:p>
          <a:p>
            <a:pPr lvl="1"/>
            <a:r>
              <a:rPr lang="en-US" dirty="0" smtClean="0"/>
              <a:t>Economic expansion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Europeans in the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025" y="1801906"/>
            <a:ext cx="3940176" cy="4324257"/>
          </a:xfrm>
        </p:spPr>
        <p:txBody>
          <a:bodyPr>
            <a:normAutofit/>
          </a:bodyPr>
          <a:lstStyle/>
          <a:p>
            <a:r>
              <a:rPr lang="en-US" dirty="0" smtClean="0"/>
              <a:t>Decline of the Ottoman Empire </a:t>
            </a:r>
          </a:p>
          <a:p>
            <a:r>
              <a:rPr lang="en-US" dirty="0" smtClean="0"/>
              <a:t>Crimean War: Britain, France, Ottomans prevent Russia from taking Black Sea territory </a:t>
            </a:r>
          </a:p>
          <a:p>
            <a:r>
              <a:rPr lang="en-US" dirty="0" smtClean="0"/>
              <a:t>“Great Game” bet. Britain and Russia</a:t>
            </a:r>
          </a:p>
          <a:p>
            <a:r>
              <a:rPr lang="en-US" dirty="0" smtClean="0"/>
              <a:t>Egypt and the Suez Canal </a:t>
            </a:r>
            <a:endParaRPr lang="en-US" dirty="0"/>
          </a:p>
        </p:txBody>
      </p:sp>
      <p:pic>
        <p:nvPicPr>
          <p:cNvPr id="4" name="Picture 3" descr="Great_Game_cartoon_from_18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1" y="2438400"/>
            <a:ext cx="3057525" cy="249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British East India Company sets up trading posts </a:t>
            </a:r>
          </a:p>
          <a:p>
            <a:r>
              <a:rPr lang="en-US" dirty="0" smtClean="0"/>
              <a:t>“</a:t>
            </a:r>
            <a:r>
              <a:rPr lang="en-US" dirty="0"/>
              <a:t>J</a:t>
            </a:r>
            <a:r>
              <a:rPr lang="en-US" dirty="0" smtClean="0"/>
              <a:t>ewel in the crown” of colonies </a:t>
            </a:r>
          </a:p>
          <a:p>
            <a:r>
              <a:rPr lang="en-US" dirty="0" smtClean="0"/>
              <a:t>Lack of local industry </a:t>
            </a:r>
          </a:p>
          <a:p>
            <a:r>
              <a:rPr lang="en-US" dirty="0" err="1" smtClean="0"/>
              <a:t>Sepoy</a:t>
            </a:r>
            <a:r>
              <a:rPr lang="en-US" dirty="0" smtClean="0"/>
              <a:t> Mutiny (1857) led to the Raj (direct British government control)</a:t>
            </a:r>
          </a:p>
          <a:p>
            <a:r>
              <a:rPr lang="en-US" dirty="0" smtClean="0"/>
              <a:t>Nationalism and division bet. Hindus and Muslims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http://www.youtube.com/watch?v=2yXKbd5IDzU</a:t>
            </a: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Southeast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Dutch East India Company in Indonesia </a:t>
            </a:r>
          </a:p>
          <a:p>
            <a:r>
              <a:rPr lang="en-US" dirty="0" smtClean="0"/>
              <a:t>British in </a:t>
            </a:r>
            <a:r>
              <a:rPr lang="en-US" dirty="0" err="1" smtClean="0"/>
              <a:t>Malysia</a:t>
            </a:r>
            <a:r>
              <a:rPr lang="en-US" dirty="0" smtClean="0"/>
              <a:t> </a:t>
            </a:r>
          </a:p>
          <a:p>
            <a:r>
              <a:rPr lang="en-US" dirty="0" smtClean="0"/>
              <a:t>French in Indochina (Vietnam)</a:t>
            </a:r>
          </a:p>
          <a:p>
            <a:r>
              <a:rPr lang="en-US" dirty="0" smtClean="0"/>
              <a:t>Siam (Thailand) remained independent </a:t>
            </a:r>
          </a:p>
          <a:p>
            <a:r>
              <a:rPr lang="en-US" dirty="0" smtClean="0"/>
              <a:t>US in the </a:t>
            </a:r>
            <a:r>
              <a:rPr lang="en-US" dirty="0" err="1" smtClean="0"/>
              <a:t>Phillipines</a:t>
            </a:r>
            <a:r>
              <a:rPr lang="en-US" dirty="0" smtClean="0"/>
              <a:t>, Hawaii </a:t>
            </a:r>
          </a:p>
          <a:p>
            <a:pPr lvl="1"/>
            <a:r>
              <a:rPr lang="en-US" dirty="0" smtClean="0"/>
              <a:t>Hawaii annexed in 1898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Imperialism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century began with great promise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Technology, inventions</a:t>
            </a:r>
          </a:p>
          <a:p>
            <a:pPr lvl="1"/>
            <a:r>
              <a:rPr lang="en-US" dirty="0" smtClean="0"/>
              <a:t>Wright Brothers, 1903</a:t>
            </a:r>
          </a:p>
          <a:p>
            <a:pPr lvl="1"/>
            <a:r>
              <a:rPr lang="en-US" dirty="0" smtClean="0"/>
              <a:t>Edison, Ford </a:t>
            </a:r>
          </a:p>
          <a:p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Darwin, Mendel, </a:t>
            </a:r>
          </a:p>
          <a:p>
            <a:pPr lvl="1">
              <a:buNone/>
            </a:pPr>
            <a:r>
              <a:rPr lang="en-US" dirty="0" smtClean="0"/>
              <a:t>Marie Curie, Freud </a:t>
            </a:r>
          </a:p>
          <a:p>
            <a:r>
              <a:rPr lang="en-US" dirty="0" smtClean="0"/>
              <a:t>Mass culture and entertainment </a:t>
            </a:r>
          </a:p>
        </p:txBody>
      </p:sp>
      <p:pic>
        <p:nvPicPr>
          <p:cNvPr id="4" name="Picture 3" descr="Felkins-9801.fig.a.l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796440"/>
            <a:ext cx="3636963" cy="242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13646"/>
            <a:ext cx="4017963" cy="4512517"/>
          </a:xfrm>
        </p:spPr>
        <p:txBody>
          <a:bodyPr>
            <a:normAutofit/>
          </a:bodyPr>
          <a:lstStyle/>
          <a:p>
            <a:r>
              <a:rPr lang="en-US" dirty="0" smtClean="0"/>
              <a:t>One of the deadliest centuries in human history </a:t>
            </a:r>
          </a:p>
          <a:p>
            <a:pPr lvl="1"/>
            <a:r>
              <a:rPr lang="en-US" dirty="0" smtClean="0"/>
              <a:t>Some stats:</a:t>
            </a:r>
          </a:p>
          <a:p>
            <a:pPr lvl="2"/>
            <a:r>
              <a:rPr lang="en-US" dirty="0" smtClean="0"/>
              <a:t>About 180 million people killed from war in the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Genocide, nuclear threats </a:t>
            </a:r>
          </a:p>
          <a:p>
            <a:r>
              <a:rPr lang="en-US" dirty="0" smtClean="0"/>
              <a:t>Contradiction between this and greater democratization and human rights  </a:t>
            </a:r>
            <a:endParaRPr lang="en-US" dirty="0"/>
          </a:p>
        </p:txBody>
      </p:sp>
      <p:pic>
        <p:nvPicPr>
          <p:cNvPr id="4" name="Picture 3" descr="2000yardsta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4" y="2362200"/>
            <a:ext cx="3044579" cy="318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Major Themes/Ideas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Industrialization: Growth of industries for the machine production of goods  </a:t>
            </a:r>
          </a:p>
          <a:p>
            <a:r>
              <a:rPr lang="en-US" dirty="0" smtClean="0"/>
              <a:t>Nationalism: Belief in loyalty to one’s nation (people with a shared culture and history)</a:t>
            </a:r>
          </a:p>
          <a:p>
            <a:r>
              <a:rPr lang="en-US" dirty="0" smtClean="0"/>
              <a:t>Imperialism: Strong nations dominating weaker nations politically, economically, or socially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map on pg. 281:</a:t>
            </a:r>
          </a:p>
          <a:p>
            <a:pPr lvl="1"/>
            <a:r>
              <a:rPr lang="en-US" dirty="0" smtClean="0"/>
              <a:t>Which countries do you think industrialized first?</a:t>
            </a:r>
          </a:p>
          <a:p>
            <a:pPr lvl="1"/>
            <a:r>
              <a:rPr lang="en-US" dirty="0" smtClean="0"/>
              <a:t>Why? What factors lead to industrialization? </a:t>
            </a:r>
            <a:endParaRPr lang="en-US" dirty="0"/>
          </a:p>
        </p:txBody>
      </p:sp>
      <p:pic>
        <p:nvPicPr>
          <p:cNvPr id="4" name="Picture 3" descr="210422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352800"/>
            <a:ext cx="4221655" cy="306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Industrial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Why a revolution? </a:t>
            </a:r>
          </a:p>
          <a:p>
            <a:r>
              <a:rPr lang="en-US" dirty="0" smtClean="0"/>
              <a:t>Began in England in the 1700’s</a:t>
            </a:r>
          </a:p>
          <a:p>
            <a:pPr lvl="1"/>
            <a:r>
              <a:rPr lang="en-US" dirty="0" smtClean="0"/>
              <a:t>Agriculture: Enclosures </a:t>
            </a:r>
          </a:p>
          <a:p>
            <a:pPr lvl="2"/>
            <a:r>
              <a:rPr lang="en-US" dirty="0" smtClean="0"/>
              <a:t>Improved farming techniques </a:t>
            </a:r>
          </a:p>
          <a:p>
            <a:pPr lvl="2"/>
            <a:r>
              <a:rPr lang="en-US" dirty="0" smtClean="0"/>
              <a:t>Movement to cities (urbanization) </a:t>
            </a:r>
          </a:p>
          <a:p>
            <a:pPr lvl="1"/>
            <a:r>
              <a:rPr lang="en-US" dirty="0" smtClean="0"/>
              <a:t>Industrialization </a:t>
            </a:r>
          </a:p>
          <a:p>
            <a:pPr lvl="2"/>
            <a:r>
              <a:rPr lang="en-US" dirty="0" smtClean="0"/>
              <a:t>Machine mass production of goods </a:t>
            </a:r>
          </a:p>
          <a:p>
            <a:pPr lvl="2"/>
            <a:r>
              <a:rPr lang="en-US" dirty="0" smtClean="0"/>
              <a:t>Requires land, labor, capital, and natural resources</a:t>
            </a:r>
          </a:p>
          <a:p>
            <a:pPr lvl="2"/>
            <a:r>
              <a:rPr lang="en-US" dirty="0" smtClean="0"/>
              <a:t>Good economy (banking) and political stability  </a:t>
            </a:r>
          </a:p>
          <a:p>
            <a:pPr lvl="1"/>
            <a:r>
              <a:rPr lang="en-US" dirty="0" smtClean="0"/>
              <a:t>Textile production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</a:t>
            </a:r>
            <a:r>
              <a:rPr lang="en-US" dirty="0">
                <a:latin typeface="Wingdings"/>
                <a:ea typeface="Wingdings"/>
                <a:cs typeface="Wingdings"/>
              </a:rPr>
              <a:t> </a:t>
            </a:r>
            <a:r>
              <a:rPr lang="en-US" dirty="0" smtClean="0">
                <a:latin typeface="Arial"/>
                <a:ea typeface="Wingdings"/>
                <a:cs typeface="Arial"/>
              </a:rPr>
              <a:t>from new inventions </a:t>
            </a:r>
          </a:p>
          <a:p>
            <a:pPr lvl="1"/>
            <a:r>
              <a:rPr lang="en-US" dirty="0" smtClean="0"/>
              <a:t>Improvements in transportation</a:t>
            </a:r>
          </a:p>
          <a:p>
            <a:pPr lvl="2"/>
            <a:r>
              <a:rPr lang="en-US" dirty="0" smtClean="0"/>
              <a:t>Steam driven trains on railroads (1830’s)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technology and machinery improve or worsen our lives? Why? Defend your answer. </a:t>
            </a:r>
            <a:endParaRPr lang="en-US" dirty="0"/>
          </a:p>
        </p:txBody>
      </p:sp>
      <p:pic>
        <p:nvPicPr>
          <p:cNvPr id="4" name="Picture 3" descr="ipod-n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3078163"/>
            <a:ext cx="5080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and Plight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Urbanization: Growth of cities </a:t>
            </a:r>
          </a:p>
          <a:p>
            <a:pPr lvl="1"/>
            <a:r>
              <a:rPr lang="en-US" dirty="0" smtClean="0"/>
              <a:t>Factories near water sources</a:t>
            </a:r>
          </a:p>
          <a:p>
            <a:r>
              <a:rPr lang="en-US" dirty="0" smtClean="0"/>
              <a:t>Working class: </a:t>
            </a:r>
          </a:p>
          <a:p>
            <a:pPr lvl="1"/>
            <a:r>
              <a:rPr lang="en-US" dirty="0" smtClean="0"/>
              <a:t>Poor living conditions</a:t>
            </a:r>
          </a:p>
          <a:p>
            <a:pPr lvl="1"/>
            <a:r>
              <a:rPr lang="en-US" dirty="0" smtClean="0"/>
              <a:t>Poor working conditions </a:t>
            </a:r>
          </a:p>
          <a:p>
            <a:r>
              <a:rPr lang="en-US" dirty="0" smtClean="0"/>
              <a:t>Growth of the middle class </a:t>
            </a:r>
          </a:p>
          <a:p>
            <a:r>
              <a:rPr lang="en-US" dirty="0" smtClean="0"/>
              <a:t>Long-term effects:</a:t>
            </a:r>
          </a:p>
          <a:p>
            <a:pPr lvl="1"/>
            <a:r>
              <a:rPr lang="en-US" dirty="0" smtClean="0"/>
              <a:t>Improved standard of living, access to consumer goods</a:t>
            </a:r>
          </a:p>
          <a:p>
            <a:r>
              <a:rPr lang="en-US" dirty="0" smtClean="0">
                <a:hlinkClick r:id="rId2"/>
              </a:rPr>
              <a:t>http://www.youtube.com/watch?v=FcuXs4Zyro0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work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613646"/>
            <a:ext cx="2171700" cy="3071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17087</TotalTime>
  <Words>947</Words>
  <Application>Microsoft Macintosh PowerPoint</Application>
  <PresentationFormat>On-screen Show (4:3)</PresentationFormat>
  <Paragraphs>177</Paragraphs>
  <Slides>33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Tradition</vt:lpstr>
      <vt:lpstr>Setting the Stage: Turn of the 20th Century </vt:lpstr>
      <vt:lpstr>Journal:</vt:lpstr>
      <vt:lpstr>20th century began with great promise </vt:lpstr>
      <vt:lpstr>However…</vt:lpstr>
      <vt:lpstr>Three Major Themes/Ideas</vt:lpstr>
      <vt:lpstr>Industrialization </vt:lpstr>
      <vt:lpstr>The Industrial Revolution </vt:lpstr>
      <vt:lpstr>Journal </vt:lpstr>
      <vt:lpstr>Progress and Plight </vt:lpstr>
      <vt:lpstr>Spread of Industrialization </vt:lpstr>
      <vt:lpstr>Today </vt:lpstr>
      <vt:lpstr>Philosophy  </vt:lpstr>
      <vt:lpstr>Critiques  </vt:lpstr>
      <vt:lpstr>Reforms </vt:lpstr>
      <vt:lpstr>Democratic Reform</vt:lpstr>
      <vt:lpstr>Irish Home Rule</vt:lpstr>
      <vt:lpstr>Journal  </vt:lpstr>
      <vt:lpstr>Rule, Britannia! </vt:lpstr>
      <vt:lpstr>Essential Questions </vt:lpstr>
      <vt:lpstr>Scramble for Africa </vt:lpstr>
      <vt:lpstr>Africa Before and After</vt:lpstr>
      <vt:lpstr>Berlin Conference Simulation </vt:lpstr>
      <vt:lpstr>Journal </vt:lpstr>
      <vt:lpstr>Conflicts </vt:lpstr>
      <vt:lpstr>Europeans in the Middle East</vt:lpstr>
      <vt:lpstr>India </vt:lpstr>
      <vt:lpstr>Southeast Asia</vt:lpstr>
      <vt:lpstr>Economic Imperialism </vt:lpstr>
      <vt:lpstr>China </vt:lpstr>
      <vt:lpstr>Japan</vt:lpstr>
      <vt:lpstr>Latin America </vt:lpstr>
      <vt:lpstr>Mexico </vt:lpstr>
      <vt:lpstr>Slide 33</vt:lpstr>
    </vt:vector>
  </TitlesOfParts>
  <Company>Neag School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the Stage: Turn of the 20th Century </dc:title>
  <dc:creator>Neag School of Education Student</dc:creator>
  <cp:lastModifiedBy>Allison Hopkins</cp:lastModifiedBy>
  <cp:revision>116</cp:revision>
  <dcterms:created xsi:type="dcterms:W3CDTF">2011-09-06T23:56:55Z</dcterms:created>
  <dcterms:modified xsi:type="dcterms:W3CDTF">2011-09-08T14:59:40Z</dcterms:modified>
</cp:coreProperties>
</file>